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74" r:id="rId12"/>
    <p:sldId id="265" r:id="rId13"/>
    <p:sldId id="275" r:id="rId14"/>
    <p:sldId id="266" r:id="rId15"/>
    <p:sldId id="267" r:id="rId16"/>
    <p:sldId id="269" r:id="rId17"/>
    <p:sldId id="270" r:id="rId18"/>
    <p:sldId id="276" r:id="rId19"/>
    <p:sldId id="277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72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D880-4699-8A69-5C15-E9F0BAC09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EF0DB-0DD2-AC0E-9783-E3A921379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D7474-E561-2DFB-4DC6-8E37B783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E6099-9FEF-4796-9FAD-01E9D820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05D9C-0BA8-ABE9-7F46-8A4C09D4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5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33FF-ADBB-DE89-2525-CB4B81FC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FCF84-A0EA-D1E1-2530-510E2FA9A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EF867-4399-99C2-2399-C7077B02E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2068B-3D25-EC1D-1CB9-8FE1FEA3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83C9C-4914-02AA-ECB4-0E46007C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18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FBD577-154E-8115-2835-FEC59761B2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BF08E-1105-7E5E-9EBC-3B8C0A97D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66E6-AFE2-CBFB-1A04-5ECC380D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C7129-8E35-DD04-4D98-03B04AB2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F9A6-40CA-02A7-65F1-790C108F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4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8CE0-9A5E-6FB6-B09B-756C9CDE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DDC9-09B1-F084-8D16-B09828DB6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B0EAE-6B99-0E50-B7C8-8CD65AC74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E7C3-CE89-8659-5A5F-882F0086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3448-CFF2-165C-95C0-7A944F33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71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EE541-ADF9-5561-C4CC-81C1F5EB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30A7A-C5F6-7B45-31D7-0C6FF81F7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4E7F-0351-8DE0-15D7-84188A67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AD14F-FEB1-0BA6-BC25-5BE0FB98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D157B-C662-44E0-E4A1-65DA12C3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5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39FB9-8B34-49F3-4FB3-3679CF52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1FEEC-706B-D16E-34A7-E53B4CC42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50C9A-A581-1BB9-F812-F744FFBB9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075AB-E37E-DB43-68CF-35F615B4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65DEB-2D12-799C-3810-3ED7EC62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D8803-C5E3-E788-AD36-5B5C5D3D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0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1B51-A909-7362-D359-A5A631A8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E4677-F0F3-1445-EC35-0D9EAF275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E2EB2-0639-B319-E63F-512177203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4916CD-1E58-305C-B3F3-BAE97FEEC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49D99-1B5F-569B-57DA-7008A67E3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FF4873-266C-8185-BB76-B11D309A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4BD67-91A2-D64A-001A-E4112D1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0E1EA7-407A-565A-C10F-C0B0BF7E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2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231E-1491-072C-650C-3ADE5399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311F2-FC64-6A43-592E-A44F4B22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F29E4-D11D-EC02-40A9-83F2475F2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95A7C-8B8D-17FE-06E0-0CC14386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0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7465A-7EF1-4669-0584-E629FF87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004FF-3017-35F2-489E-5285C32F2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1C965-B0CE-29F7-90F7-CF2BC748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9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60F2-F0B4-ADDC-B380-C84B6B4C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F7B5-CA6D-37BB-4053-F96185F89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9F2A1-335A-673C-E80D-790A5B5CC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62481-048F-E1DA-B72B-F3175AA9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889B1-B66B-53DF-661C-23C18D60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F185F-7A22-5275-EA4B-1E4C48E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77FB-2D17-6C42-B8AD-552F7CAD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46E37-1E9C-7224-CE81-850FE1C7A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250F9-C5C2-9543-F9A3-99DCAF245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47648-72E0-679E-8549-7C852D7E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E3132-3DD8-99F8-EC32-5AF9DF34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048B9-4A1C-ACFE-F450-504F815D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CE339-E97C-86F7-CE25-21F76C1F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C950C-CC98-7A38-7A8F-D3DC36386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BF26-F2A4-16CB-CBB7-5ECA2F28F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18CC-9B59-4EC3-8420-D4D66343122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39C57-37D0-915D-EA65-4563CB0B0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614D7-A864-7C00-3AEF-D24AF1383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6BB1A-14FF-47FA-9660-DC98677DA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icity &amp; Magnetism | Nitty Gritty Science">
            <a:extLst>
              <a:ext uri="{FF2B5EF4-FFF2-40B4-BE49-F238E27FC236}">
                <a16:creationId xmlns:a16="http://schemas.microsoft.com/office/drawing/2014/main" id="{279686F0-4474-287D-25BE-908BCD4E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F4F5DB-5E57-14B0-61F4-FDC7CB5BD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8088"/>
            <a:ext cx="9144000" cy="2387600"/>
          </a:xfrm>
        </p:spPr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Homopolar </a:t>
            </a:r>
            <a:b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9C03C2-1ABB-BFC3-0483-0ABD88C37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21819"/>
            <a:ext cx="9144000" cy="1655762"/>
          </a:xfrm>
        </p:spPr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IEEE &amp; SWE UCF</a:t>
            </a:r>
          </a:p>
        </p:txBody>
      </p:sp>
      <p:pic>
        <p:nvPicPr>
          <p:cNvPr id="1030" name="Picture 6" descr="UCF's Logos and Identity System | UCF ...">
            <a:extLst>
              <a:ext uri="{FF2B5EF4-FFF2-40B4-BE49-F238E27FC236}">
                <a16:creationId xmlns:a16="http://schemas.microsoft.com/office/drawing/2014/main" id="{C48D5432-8986-9A8C-223F-40E9D6D23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36" y="5786767"/>
            <a:ext cx="699764" cy="9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720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A20F7-9D9D-5CF6-A3EE-165F22D1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13D8-A904-639D-FBD1-C10DA84E2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Lorentz Force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 Force experienced by a charged particle moving through both electric and magnetic fields.</a:t>
            </a:r>
          </a:p>
        </p:txBody>
      </p:sp>
      <p:pic>
        <p:nvPicPr>
          <p:cNvPr id="4098" name="Picture 2" descr="The figure illustrates the field of the electromagnetic force of a... |  Download Scientific Diagram">
            <a:extLst>
              <a:ext uri="{FF2B5EF4-FFF2-40B4-BE49-F238E27FC236}">
                <a16:creationId xmlns:a16="http://schemas.microsoft.com/office/drawing/2014/main" id="{CE1B1A53-85F0-06A9-D06B-87878C094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8" b="24608"/>
          <a:stretch/>
        </p:blipFill>
        <p:spPr bwMode="auto">
          <a:xfrm>
            <a:off x="-656140" y="0"/>
            <a:ext cx="135042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706311-4E21-0EBF-A25B-978313839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00129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9232B-720A-A878-528D-860019DCCCCD}"/>
              </a:ext>
            </a:extLst>
          </p:cNvPr>
          <p:cNvSpPr txBox="1"/>
          <p:nvPr/>
        </p:nvSpPr>
        <p:spPr>
          <a:xfrm>
            <a:off x="4191000" y="385064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Left Hand Rule</a:t>
            </a:r>
          </a:p>
        </p:txBody>
      </p:sp>
    </p:spTree>
    <p:extLst>
      <p:ext uri="{BB962C8B-B14F-4D97-AF65-F5344CB8AC3E}">
        <p14:creationId xmlns:p14="http://schemas.microsoft.com/office/powerpoint/2010/main" val="317730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1CDB-77E7-1D33-C33F-9C6D168B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Screen Images – Browse 1,593,123 Stock Photos, Vectors, and Video |  Adobe Stock">
            <a:extLst>
              <a:ext uri="{FF2B5EF4-FFF2-40B4-BE49-F238E27FC236}">
                <a16:creationId xmlns:a16="http://schemas.microsoft.com/office/drawing/2014/main" id="{EEBEB269-0C37-3D06-0E66-181258827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5" b="1121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0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CBDE-1A5C-D2D1-120E-D029D216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Homopolar Motor</a:t>
            </a:r>
          </a:p>
        </p:txBody>
      </p:sp>
      <p:pic>
        <p:nvPicPr>
          <p:cNvPr id="5124" name="Picture 4" descr="How to Make a Homopolar Motor | STEM Activity">
            <a:extLst>
              <a:ext uri="{FF2B5EF4-FFF2-40B4-BE49-F238E27FC236}">
                <a16:creationId xmlns:a16="http://schemas.microsoft.com/office/drawing/2014/main" id="{00B9BD01-73BE-A7BC-05DC-F9FE4FEEE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" y="1690688"/>
            <a:ext cx="4592320" cy="41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34A70A-8C71-549E-D451-F75ACDCDF7A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037840" y="1976120"/>
            <a:ext cx="2905760" cy="36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D10D81-6982-7F0A-34D2-369655E655A4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505200" y="3080917"/>
            <a:ext cx="2438400" cy="50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3DC10-6B8F-BEB7-4252-49451A620719}"/>
              </a:ext>
            </a:extLst>
          </p:cNvPr>
          <p:cNvCxnSpPr>
            <a:cxnSpLocks/>
          </p:cNvCxnSpPr>
          <p:nvPr/>
        </p:nvCxnSpPr>
        <p:spPr>
          <a:xfrm flipH="1">
            <a:off x="3423920" y="4907280"/>
            <a:ext cx="2519680" cy="422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40E464-BA01-F243-2791-696D8F9ABDF2}"/>
              </a:ext>
            </a:extLst>
          </p:cNvPr>
          <p:cNvSpPr txBox="1"/>
          <p:nvPr/>
        </p:nvSpPr>
        <p:spPr>
          <a:xfrm>
            <a:off x="5943600" y="2083642"/>
            <a:ext cx="268224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Wire (Copper)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CF21C-73D4-7129-3109-9CA28DC69F19}"/>
              </a:ext>
            </a:extLst>
          </p:cNvPr>
          <p:cNvSpPr txBox="1"/>
          <p:nvPr/>
        </p:nvSpPr>
        <p:spPr>
          <a:xfrm>
            <a:off x="5943600" y="3111743"/>
            <a:ext cx="268224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Battery </a:t>
            </a:r>
          </a:p>
          <a:p>
            <a:pPr algn="ctr"/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(Power Source)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93AC2-7588-FE76-27AB-607C2049B2A4}"/>
              </a:ext>
            </a:extLst>
          </p:cNvPr>
          <p:cNvSpPr txBox="1"/>
          <p:nvPr/>
        </p:nvSpPr>
        <p:spPr>
          <a:xfrm>
            <a:off x="5943600" y="4662834"/>
            <a:ext cx="268224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Magnet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5B61FF-E96D-5C7A-FF00-91AF354E646A}"/>
              </a:ext>
            </a:extLst>
          </p:cNvPr>
          <p:cNvSpPr txBox="1"/>
          <p:nvPr/>
        </p:nvSpPr>
        <p:spPr>
          <a:xfrm>
            <a:off x="4724400" y="1528267"/>
            <a:ext cx="62918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William Thomson, inspired by the experiments of Michael Faraday, created the first homopolar motor in </a:t>
            </a:r>
            <a:r>
              <a:rPr lang="en-US" sz="2400" b="0" i="0" u="sng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1879.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Scientists like </a:t>
            </a:r>
            <a:r>
              <a:rPr lang="en-US" sz="2400" b="0" i="0" u="sng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Albert Einstein </a:t>
            </a:r>
            <a:r>
              <a:rPr lang="en-US" sz="2400" b="0" i="0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were known to have experimented with homopolar motors as part of their research.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</a:t>
            </a:r>
            <a:r>
              <a:rPr lang="en-US" sz="2400" b="0" i="0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epresents an important milestone in the development of </a:t>
            </a:r>
            <a:r>
              <a:rPr lang="en-US" sz="2400" b="0" i="0" u="sng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electric motors</a:t>
            </a:r>
            <a:r>
              <a:rPr lang="en-US" sz="2400" b="0" i="0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76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ke a Motor | questacon">
            <a:extLst>
              <a:ext uri="{FF2B5EF4-FFF2-40B4-BE49-F238E27FC236}">
                <a16:creationId xmlns:a16="http://schemas.microsoft.com/office/drawing/2014/main" id="{201052E3-CD83-795E-7BC1-7C41179A7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1" b="163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96DDC8-9D1A-8811-C174-61130999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686" y="2766218"/>
            <a:ext cx="5068627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95884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F489-60BD-FBD3-0C1C-9F32E8A6E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675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With both current and a magnetic field present, force on the wire is introduced, </a:t>
            </a:r>
            <a:r>
              <a:rPr lang="en-US" u="sng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causing it to rotate</a:t>
            </a:r>
          </a:p>
        </p:txBody>
      </p:sp>
      <p:pic>
        <p:nvPicPr>
          <p:cNvPr id="6148" name="Picture 4" descr="What is a homopolar motor?">
            <a:extLst>
              <a:ext uri="{FF2B5EF4-FFF2-40B4-BE49-F238E27FC236}">
                <a16:creationId xmlns:a16="http://schemas.microsoft.com/office/drawing/2014/main" id="{AE6C4080-4B4C-4BEC-F0F3-AE10C62E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044" y="2845625"/>
            <a:ext cx="18573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imple Motor - Homopolar motor | Experiments">
            <a:extLst>
              <a:ext uri="{FF2B5EF4-FFF2-40B4-BE49-F238E27FC236}">
                <a16:creationId xmlns:a16="http://schemas.microsoft.com/office/drawing/2014/main" id="{2CE7C02F-D8AE-BEE6-720D-86E8DEAF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81" y="2845625"/>
            <a:ext cx="3000375" cy="301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15A5293-0118-4C98-822D-D7B55CB4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796" y="5210848"/>
            <a:ext cx="2196203" cy="1647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ircle: Hollow 4">
            <a:extLst>
              <a:ext uri="{FF2B5EF4-FFF2-40B4-BE49-F238E27FC236}">
                <a16:creationId xmlns:a16="http://schemas.microsoft.com/office/drawing/2014/main" id="{E76E8495-D7A9-2990-A8C4-FBB5B04BFCB5}"/>
              </a:ext>
            </a:extLst>
          </p:cNvPr>
          <p:cNvSpPr/>
          <p:nvPr/>
        </p:nvSpPr>
        <p:spPr>
          <a:xfrm>
            <a:off x="3801219" y="4003040"/>
            <a:ext cx="584200" cy="536448"/>
          </a:xfrm>
          <a:prstGeom prst="donut">
            <a:avLst>
              <a:gd name="adj" fmla="val 7657"/>
            </a:avLst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6766657A-DF42-BEC7-49F3-F4A5844495CF}"/>
              </a:ext>
            </a:extLst>
          </p:cNvPr>
          <p:cNvSpPr/>
          <p:nvPr/>
        </p:nvSpPr>
        <p:spPr>
          <a:xfrm>
            <a:off x="2485499" y="3942080"/>
            <a:ext cx="584200" cy="536448"/>
          </a:xfrm>
          <a:prstGeom prst="donut">
            <a:avLst>
              <a:gd name="adj" fmla="val 7657"/>
            </a:avLst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E9D7E-F20C-713C-D897-09B51BCF9445}"/>
              </a:ext>
            </a:extLst>
          </p:cNvPr>
          <p:cNvSpPr txBox="1"/>
          <p:nvPr/>
        </p:nvSpPr>
        <p:spPr>
          <a:xfrm>
            <a:off x="10686989" y="4821494"/>
            <a:ext cx="813816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33881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DB4D-A917-9F9F-C6BA-B3385D08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420" y="764170"/>
            <a:ext cx="8051157" cy="1325563"/>
          </a:xfrm>
        </p:spPr>
        <p:txBody>
          <a:bodyPr/>
          <a:lstStyle/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Let's Make Our Own!</a:t>
            </a:r>
          </a:p>
        </p:txBody>
      </p:sp>
      <p:pic>
        <p:nvPicPr>
          <p:cNvPr id="9218" name="Picture 2" descr="Homopolar GIFs - Get the best gif on GIFER">
            <a:extLst>
              <a:ext uri="{FF2B5EF4-FFF2-40B4-BE49-F238E27FC236}">
                <a16:creationId xmlns:a16="http://schemas.microsoft.com/office/drawing/2014/main" id="{D4BBAEF8-A019-F663-6C67-20D6E58F9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/>
          <a:stretch/>
        </p:blipFill>
        <p:spPr bwMode="auto">
          <a:xfrm>
            <a:off x="2814034" y="2245730"/>
            <a:ext cx="6563930" cy="3848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11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F5D1-3A4C-BA39-63CC-202B57AA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Steps to Assemble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FC803-90D2-0131-F72B-7917A714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8413" cy="4351338"/>
          </a:xfrm>
        </p:spPr>
        <p:txBody>
          <a:bodyPr>
            <a:normAutofit/>
          </a:bodyPr>
          <a:lstStyle/>
          <a:p>
            <a:r>
              <a:rPr lang="en-US" dirty="0"/>
              <a:t>Assembling the Motor:</a:t>
            </a:r>
          </a:p>
          <a:p>
            <a:pPr lvl="1"/>
            <a:r>
              <a:rPr lang="en-US" dirty="0"/>
              <a:t>The copper wire is bent into a loop or semi-circle shape</a:t>
            </a:r>
          </a:p>
          <a:p>
            <a:pPr lvl="1"/>
            <a:r>
              <a:rPr lang="en-US" dirty="0"/>
              <a:t>The wire should be balanced and free to rotate.</a:t>
            </a:r>
          </a:p>
          <a:p>
            <a:pPr lvl="1"/>
            <a:endParaRPr lang="en-US" dirty="0"/>
          </a:p>
          <a:p>
            <a:r>
              <a:rPr lang="en-US" dirty="0"/>
              <a:t>Electrical Connection:</a:t>
            </a:r>
          </a:p>
          <a:p>
            <a:pPr lvl="1"/>
            <a:r>
              <a:rPr lang="en-US" dirty="0"/>
              <a:t>One end of the wire is connected to the positive terminal of the power source.</a:t>
            </a:r>
          </a:p>
          <a:p>
            <a:pPr lvl="1"/>
            <a:r>
              <a:rPr lang="en-US" dirty="0"/>
              <a:t>The other end is connected to the negative terminal of the power source (next to magnet).</a:t>
            </a:r>
          </a:p>
        </p:txBody>
      </p:sp>
      <p:pic>
        <p:nvPicPr>
          <p:cNvPr id="10242" name="Picture 2" descr="Homopolar Motor (Funky Physics Experiments) - Sawan Books">
            <a:extLst>
              <a:ext uri="{FF2B5EF4-FFF2-40B4-BE49-F238E27FC236}">
                <a16:creationId xmlns:a16="http://schemas.microsoft.com/office/drawing/2014/main" id="{3423EDB1-9C47-EC5D-1F09-2BD1841BA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613" y="1009891"/>
            <a:ext cx="3826895" cy="48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84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D173-9F22-0C43-B77C-1FA2813B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Get Creative!</a:t>
            </a:r>
          </a:p>
        </p:txBody>
      </p:sp>
      <p:pic>
        <p:nvPicPr>
          <p:cNvPr id="5122" name="Picture 2" descr="How to Make a Homopolar Motor | STEM Activity">
            <a:extLst>
              <a:ext uri="{FF2B5EF4-FFF2-40B4-BE49-F238E27FC236}">
                <a16:creationId xmlns:a16="http://schemas.microsoft.com/office/drawing/2014/main" id="{BFFB1D59-68C7-1C57-AA62-1419F3C0D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10" y="1388961"/>
            <a:ext cx="10938076" cy="54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1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 descr="Electricity and Electromagnetism – Part 2 | esSENSE Club- Freethinkers  Community - Kerala India">
            <a:extLst>
              <a:ext uri="{FF2B5EF4-FFF2-40B4-BE49-F238E27FC236}">
                <a16:creationId xmlns:a16="http://schemas.microsoft.com/office/drawing/2014/main" id="{C0025920-15B8-93B2-9061-A30E1D397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456A-DDC4-5C6D-2292-DCEF06346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352" y="2154197"/>
            <a:ext cx="3965295" cy="25496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Let's</a:t>
            </a:r>
            <a:endParaRPr lang="en-US" sz="9600" dirty="0">
              <a:ln w="38100">
                <a:noFill/>
              </a:ln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0" indent="0" algn="ctr">
              <a:buNone/>
            </a:pPr>
            <a:r>
              <a:rPr lang="en-US" sz="9600" dirty="0">
                <a:ln w="38100">
                  <a:noFill/>
                </a:ln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Build!</a:t>
            </a:r>
          </a:p>
        </p:txBody>
      </p:sp>
    </p:spTree>
    <p:extLst>
      <p:ext uri="{BB962C8B-B14F-4D97-AF65-F5344CB8AC3E}">
        <p14:creationId xmlns:p14="http://schemas.microsoft.com/office/powerpoint/2010/main" val="2928645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7192A-118E-219C-82FF-15293991E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Screen Images – Browse 1,593,123 Stock Photos, Vectors, and Video |  Adobe Stock">
            <a:extLst>
              <a:ext uri="{FF2B5EF4-FFF2-40B4-BE49-F238E27FC236}">
                <a16:creationId xmlns:a16="http://schemas.microsoft.com/office/drawing/2014/main" id="{F21A8018-1823-ACBF-97A4-E5320991F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5" b="1121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2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lectric Motor | Definition, Types &amp; Examples - Lesson | Study.com">
            <a:extLst>
              <a:ext uri="{FF2B5EF4-FFF2-40B4-BE49-F238E27FC236}">
                <a16:creationId xmlns:a16="http://schemas.microsoft.com/office/drawing/2014/main" id="{90ED16A2-DA79-CD72-21C5-71DEA0832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551" y="611803"/>
            <a:ext cx="7334897" cy="589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CAB0-8A84-2E3D-3CDD-21B0A878A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081" y="2886313"/>
            <a:ext cx="7003835" cy="1085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 a motor?</a:t>
            </a:r>
          </a:p>
        </p:txBody>
      </p:sp>
    </p:spTree>
    <p:extLst>
      <p:ext uri="{BB962C8B-B14F-4D97-AF65-F5344CB8AC3E}">
        <p14:creationId xmlns:p14="http://schemas.microsoft.com/office/powerpoint/2010/main" val="136466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1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3" name="Freeform: Shape 12302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D48D2-3139-2971-2CF6-957FA6DF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6" y="1313032"/>
            <a:ext cx="3343202" cy="3334843"/>
          </a:xfrm>
          <a:prstGeom prst="rect">
            <a:avLst/>
          </a:prstGeom>
        </p:spPr>
      </p:pic>
      <p:sp>
        <p:nvSpPr>
          <p:cNvPr id="12305" name="Freeform: Shape 12304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292" name="Picture 4" descr="Best Computer Engineering Schools | ComputerScience.org">
            <a:extLst>
              <a:ext uri="{FF2B5EF4-FFF2-40B4-BE49-F238E27FC236}">
                <a16:creationId xmlns:a16="http://schemas.microsoft.com/office/drawing/2014/main" id="{E10FE9AC-B7ED-600B-DA87-AB2553E69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3990" y="1715030"/>
            <a:ext cx="5943238" cy="39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5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1E51-7FC1-28D9-2514-45C3F19D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35" y="1227959"/>
            <a:ext cx="5175330" cy="2053985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 You!</a:t>
            </a:r>
          </a:p>
        </p:txBody>
      </p:sp>
      <p:pic>
        <p:nvPicPr>
          <p:cNvPr id="7170" name="Picture 2" descr="Home - UCF-SWE">
            <a:extLst>
              <a:ext uri="{FF2B5EF4-FFF2-40B4-BE49-F238E27FC236}">
                <a16:creationId xmlns:a16="http://schemas.microsoft.com/office/drawing/2014/main" id="{E2432196-A539-062B-8951-2D97B047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58" y="3281944"/>
            <a:ext cx="3741890" cy="220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EEE UCF – Institute of Electrical and Electronics Engineers @ UCF">
            <a:extLst>
              <a:ext uri="{FF2B5EF4-FFF2-40B4-BE49-F238E27FC236}">
                <a16:creationId xmlns:a16="http://schemas.microsoft.com/office/drawing/2014/main" id="{182457C0-A5DE-CDF7-3485-BEE8A940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690" y="3281944"/>
            <a:ext cx="2373733" cy="237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1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lectric motor - Wikipedia">
            <a:extLst>
              <a:ext uri="{FF2B5EF4-FFF2-40B4-BE49-F238E27FC236}">
                <a16:creationId xmlns:a16="http://schemas.microsoft.com/office/drawing/2014/main" id="{A9C73331-7FB3-16D1-F44C-967CAB14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842962"/>
            <a:ext cx="517207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E62F3-8A17-8798-72A0-43CB56F6185B}"/>
              </a:ext>
            </a:extLst>
          </p:cNvPr>
          <p:cNvSpPr txBox="1"/>
          <p:nvPr/>
        </p:nvSpPr>
        <p:spPr>
          <a:xfrm>
            <a:off x="5874490" y="1136063"/>
            <a:ext cx="566108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Motor:</a:t>
            </a:r>
          </a:p>
          <a:p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machine, especially one powered by </a:t>
            </a:r>
            <a:r>
              <a:rPr lang="en-US" sz="3600" b="1" u="sng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electricity</a:t>
            </a:r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or chemical reactions, that supplies motive power for a vehicle or for some other device with </a:t>
            </a:r>
            <a:r>
              <a:rPr lang="en-US" sz="3600" b="1" u="sng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moving parts</a:t>
            </a:r>
            <a:r>
              <a:rPr lang="en-US" sz="36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729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F826-2A92-9F49-9291-368FE6DA7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548" y="2857654"/>
            <a:ext cx="9894903" cy="5713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How do electric motors work?</a:t>
            </a:r>
          </a:p>
        </p:txBody>
      </p:sp>
      <p:pic>
        <p:nvPicPr>
          <p:cNvPr id="4098" name="Picture 2" descr="How Electric Motors Work | HowStuffWorks">
            <a:extLst>
              <a:ext uri="{FF2B5EF4-FFF2-40B4-BE49-F238E27FC236}">
                <a16:creationId xmlns:a16="http://schemas.microsoft.com/office/drawing/2014/main" id="{233771A2-61AB-EC8C-D2EA-BAA2677D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70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9438-3A46-9083-1DC7-B6ED1C89E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44914"/>
            <a:ext cx="5784542" cy="9442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</a:t>
            </a:r>
            <a:r>
              <a:rPr lang="en-US" sz="4000" b="0" i="0" u="sng" dirty="0">
                <a:solidFill>
                  <a:srgbClr val="000000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oils down to this:</a:t>
            </a:r>
            <a:endParaRPr lang="en-US" sz="4000" u="sng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B2C2E-5635-9DF0-3939-D09F89F5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04" y="1666629"/>
            <a:ext cx="4715533" cy="3524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5EB74-78A1-758D-346E-87690F02C911}"/>
              </a:ext>
            </a:extLst>
          </p:cNvPr>
          <p:cNvSpPr txBox="1"/>
          <p:nvPr/>
        </p:nvSpPr>
        <p:spPr>
          <a:xfrm>
            <a:off x="6096000" y="2350764"/>
            <a:ext cx="57845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If you have an electric </a:t>
            </a:r>
            <a:r>
              <a:rPr lang="en-US" sz="3600" b="0" i="0" u="sng" dirty="0">
                <a:solidFill>
                  <a:srgbClr val="000000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current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flowing through a wire that happens to be in a </a:t>
            </a:r>
            <a:r>
              <a:rPr lang="en-US" sz="3600" b="0" i="0" u="sng" dirty="0">
                <a:solidFill>
                  <a:srgbClr val="000000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magnetic field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it feels a force push on it.</a:t>
            </a:r>
            <a:endParaRPr lang="en-US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153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B5D148C-5097-8A7D-8A9D-8558DC261927}"/>
              </a:ext>
            </a:extLst>
          </p:cNvPr>
          <p:cNvSpPr/>
          <p:nvPr/>
        </p:nvSpPr>
        <p:spPr>
          <a:xfrm>
            <a:off x="1970843" y="1544715"/>
            <a:ext cx="2920753" cy="188428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D1CB2D-C95C-84B5-70FC-4823F83A0BAF}"/>
              </a:ext>
            </a:extLst>
          </p:cNvPr>
          <p:cNvSpPr/>
          <p:nvPr/>
        </p:nvSpPr>
        <p:spPr>
          <a:xfrm>
            <a:off x="7300404" y="1544715"/>
            <a:ext cx="2920753" cy="188428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EC6181-67C9-E581-D555-6FEC077A0555}"/>
              </a:ext>
            </a:extLst>
          </p:cNvPr>
          <p:cNvSpPr/>
          <p:nvPr/>
        </p:nvSpPr>
        <p:spPr>
          <a:xfrm>
            <a:off x="4493579" y="4282367"/>
            <a:ext cx="3204839" cy="188428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8507E-08A4-8D19-2AE9-78A1700C6B73}"/>
              </a:ext>
            </a:extLst>
          </p:cNvPr>
          <p:cNvSpPr txBox="1"/>
          <p:nvPr/>
        </p:nvSpPr>
        <p:spPr>
          <a:xfrm>
            <a:off x="5594409" y="1886692"/>
            <a:ext cx="1003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+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CA287-3A79-A82D-1723-D234E67F914B}"/>
              </a:ext>
            </a:extLst>
          </p:cNvPr>
          <p:cNvSpPr txBox="1"/>
          <p:nvPr/>
        </p:nvSpPr>
        <p:spPr>
          <a:xfrm>
            <a:off x="2271389" y="2159686"/>
            <a:ext cx="232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 Current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514CB-C27B-6028-7295-6A76A4974C3C}"/>
              </a:ext>
            </a:extLst>
          </p:cNvPr>
          <p:cNvSpPr txBox="1"/>
          <p:nvPr/>
        </p:nvSpPr>
        <p:spPr>
          <a:xfrm>
            <a:off x="7433753" y="1950688"/>
            <a:ext cx="265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2. Magnetic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Field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F12B6-D0FF-F8CA-F705-A48B080ADF6B}"/>
              </a:ext>
            </a:extLst>
          </p:cNvPr>
          <p:cNvSpPr txBox="1"/>
          <p:nvPr/>
        </p:nvSpPr>
        <p:spPr>
          <a:xfrm>
            <a:off x="4913050" y="4901343"/>
            <a:ext cx="2387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3. Force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A2A3A5-4CB4-B4C1-1AEE-6E3D52B30069}"/>
              </a:ext>
            </a:extLst>
          </p:cNvPr>
          <p:cNvCxnSpPr/>
          <p:nvPr/>
        </p:nvCxnSpPr>
        <p:spPr>
          <a:xfrm>
            <a:off x="3613212" y="3542190"/>
            <a:ext cx="880367" cy="740177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E1AC0-AAC0-8C01-181A-89E2F8ECF833}"/>
              </a:ext>
            </a:extLst>
          </p:cNvPr>
          <p:cNvCxnSpPr>
            <a:cxnSpLocks/>
          </p:cNvCxnSpPr>
          <p:nvPr/>
        </p:nvCxnSpPr>
        <p:spPr>
          <a:xfrm flipH="1">
            <a:off x="7698419" y="3521106"/>
            <a:ext cx="762000" cy="761261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9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8856-9818-D4A0-689F-96BDB1B1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1.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05BEB-83FB-2AC5-F3A6-74A14FDB9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0" i="0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 electric current is the </a:t>
            </a:r>
            <a:r>
              <a:rPr lang="en-US" sz="3200" b="1" i="0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physical phenomenon of the </a:t>
            </a:r>
            <a:r>
              <a:rPr lang="en-US" sz="3200" b="1" i="0" u="sng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flow of an electric charge</a:t>
            </a:r>
            <a:r>
              <a:rPr lang="en-US" sz="3200" b="1" i="0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usually of electrons, by means of a </a:t>
            </a:r>
            <a:r>
              <a:rPr lang="en-US" sz="3200" b="1" i="0" u="sng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conductive material</a:t>
            </a:r>
            <a:r>
              <a:rPr lang="en-US" sz="3200" b="1" i="0" dirty="0"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What is Electricity? – EWT">
            <a:extLst>
              <a:ext uri="{FF2B5EF4-FFF2-40B4-BE49-F238E27FC236}">
                <a16:creationId xmlns:a16="http://schemas.microsoft.com/office/drawing/2014/main" id="{5B877A13-F5C9-804C-52CA-3A88B5B80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7" y="3493826"/>
            <a:ext cx="66389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A447C-B797-466E-0070-BEAB07DF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52" y="3784202"/>
            <a:ext cx="6582694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E8CA-98BD-936A-EF0D-529B91471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2. Magnetic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3BE2C-2AF4-9B21-39E6-0957C84CA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740" y="1816747"/>
            <a:ext cx="6826188" cy="43513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magnetic field is a </a:t>
            </a:r>
            <a:r>
              <a:rPr lang="en-US" sz="4000" u="sng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physical field </a:t>
            </a:r>
            <a:r>
              <a:rPr lang="en-US" sz="4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that describes the magnetic influence on moving electric charges, electric currents, and magnetic materials</a:t>
            </a:r>
          </a:p>
        </p:txBody>
      </p:sp>
      <p:pic>
        <p:nvPicPr>
          <p:cNvPr id="2054" name="Picture 6" descr="Remember which way magnetic field lines on a magnet travel">
            <a:extLst>
              <a:ext uri="{FF2B5EF4-FFF2-40B4-BE49-F238E27FC236}">
                <a16:creationId xmlns:a16="http://schemas.microsoft.com/office/drawing/2014/main" id="{F517DDD3-7982-6D3D-8B42-50E46DFDF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6900" y="2431240"/>
            <a:ext cx="4683527" cy="312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57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Black Screen Images – Browse 1,593,123 Stock Photos, Vectors, and Video |  Adobe Stock">
            <a:extLst>
              <a:ext uri="{FF2B5EF4-FFF2-40B4-BE49-F238E27FC236}">
                <a16:creationId xmlns:a16="http://schemas.microsoft.com/office/drawing/2014/main" id="{C9E0670C-2A41-5257-D682-93F047A3F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5" b="1121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2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336</Words>
  <Application>Microsoft Office PowerPoint</Application>
  <PresentationFormat>Widescreen</PresentationFormat>
  <Paragraphs>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Adobe Gothic Std B</vt:lpstr>
      <vt:lpstr>Arial</vt:lpstr>
      <vt:lpstr>Calibri</vt:lpstr>
      <vt:lpstr>Calibri Light</vt:lpstr>
      <vt:lpstr>Office Theme</vt:lpstr>
      <vt:lpstr>Homopolar  Motors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Current</vt:lpstr>
      <vt:lpstr>2. Magnetic Field</vt:lpstr>
      <vt:lpstr>PowerPoint Presentation</vt:lpstr>
      <vt:lpstr>3. Force</vt:lpstr>
      <vt:lpstr>PowerPoint Presentation</vt:lpstr>
      <vt:lpstr>Homopolar Motor</vt:lpstr>
      <vt:lpstr>How does it work?</vt:lpstr>
      <vt:lpstr>With both current and a magnetic field present, force on the wire is introduced, causing it to rotate</vt:lpstr>
      <vt:lpstr>Let's Make Our Own!</vt:lpstr>
      <vt:lpstr>Steps to Assemble</vt:lpstr>
      <vt:lpstr>Get Creative!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Homopolar  Motors</dc:title>
  <dc:creator>Sergio Paez</dc:creator>
  <cp:lastModifiedBy>Sergio Paez</cp:lastModifiedBy>
  <cp:revision>10</cp:revision>
  <dcterms:created xsi:type="dcterms:W3CDTF">2024-03-25T00:36:28Z</dcterms:created>
  <dcterms:modified xsi:type="dcterms:W3CDTF">2024-03-27T03:42:34Z</dcterms:modified>
</cp:coreProperties>
</file>